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7" r:id="rId9"/>
    <p:sldId id="266" r:id="rId10"/>
    <p:sldId id="264" r:id="rId11"/>
    <p:sldId id="268" r:id="rId12"/>
    <p:sldId id="273" r:id="rId13"/>
    <p:sldId id="269" r:id="rId14"/>
    <p:sldId id="270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867D74F-6126-4080-B74E-89AB81539DC1}">
          <p14:sldIdLst>
            <p14:sldId id="256"/>
            <p14:sldId id="257"/>
          </p14:sldIdLst>
        </p14:section>
        <p14:section name="Untitled Section" id="{73426CC8-B340-4079-A784-E86AD078D29F}">
          <p14:sldIdLst>
            <p14:sldId id="258"/>
            <p14:sldId id="260"/>
            <p14:sldId id="261"/>
            <p14:sldId id="262"/>
            <p14:sldId id="265"/>
            <p14:sldId id="267"/>
            <p14:sldId id="266"/>
            <p14:sldId id="264"/>
            <p14:sldId id="268"/>
            <p14:sldId id="273"/>
            <p14:sldId id="269"/>
            <p14:sldId id="270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367D6-3420-4BDF-97D5-B04062D0CAD3}" v="119" dt="2025-12-07T12:14:08.6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948D5-4830-4FD2-85AE-3828FF434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CAED3-CEDF-4F41-8EA1-DB161A751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0424E-3D85-459B-9D1B-24D0F937A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BF3D-2DA2-4E9A-829D-13FA94AC87A7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2444C-B7E0-4419-A176-95EDA9CB5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14D5D-6680-4437-9B8F-B325F28C5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1FD-FCD3-4B82-B224-590F93E28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053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623BF-AE97-4DAB-912D-F3B0B1DC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951C56-B5C2-4835-9FD5-5F64255AD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CAE0A-D5AF-4F98-A4EC-09B4173FA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BF3D-2DA2-4E9A-829D-13FA94AC87A7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2E57B-065E-4934-A64E-7A3490CD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AD73C-9D4F-4D14-B670-BE752951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1FD-FCD3-4B82-B224-590F93E28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13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B12F5-D6C8-4C86-BF11-6C643B7912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E7309-4FBC-44A2-ABB3-8E6877E07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FE65A-3855-47F4-A9F9-7218C72B4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BF3D-2DA2-4E9A-829D-13FA94AC87A7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52C7D-902B-4457-9AFC-556354E2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1C32E-710D-49B7-988D-55262C556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1FD-FCD3-4B82-B224-590F93E28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41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2A4A-1FD2-46CB-B5D5-F9680F78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00596-E87C-4E7B-99F8-9C5505244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B096F-369B-4DE2-963C-3870B698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BF3D-2DA2-4E9A-829D-13FA94AC87A7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2B373-2D12-458D-9C96-091C76E1E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A7992-54B7-4316-B120-AC458DDA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1FD-FCD3-4B82-B224-590F93E28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2937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A31F9-AD12-4831-A346-8D9E7F998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A70F7-DEDB-47D7-BF34-A5672B989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383D-AA3D-49EF-BE9A-7AF05767A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BF3D-2DA2-4E9A-829D-13FA94AC87A7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5C67B-D3D1-4066-ABC4-8C33B6093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43A76-51A1-4BB4-8941-6CCED2300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1FD-FCD3-4B82-B224-590F93E28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30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F378-3DE8-4B21-82D8-2CD5705E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FDBA5-0401-4C04-8782-97DF17685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4B9DC8-B67B-4758-BEA2-8398B32A7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77187-AF08-4072-8EC0-4B4115B1D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BF3D-2DA2-4E9A-829D-13FA94AC87A7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A39D6-653A-4067-8917-5B4285393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B75A2-5E33-4AA1-9ECA-5D9742B78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1FD-FCD3-4B82-B224-590F93E28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7807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BF43-005F-42D0-A543-67733AF1D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E5D61-41A2-43D3-9FC8-907C89878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A8131-E4F2-4FB5-A083-F0623C600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3C2EC-2AF6-4B6B-80B5-C4BCB45119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4CC082-D7AA-4C5D-A25E-D475A9439A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0AB271-C31C-4D6C-92EF-D72B03A0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BF3D-2DA2-4E9A-829D-13FA94AC87A7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D2352-57D3-404B-8840-386CCD029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325E5-81DF-47CE-8D6D-B2FB768B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1FD-FCD3-4B82-B224-590F93E28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992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17A51-E79F-43FF-9253-9B7954B5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3C0F01-9ABA-4115-84F1-DEF7283F1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BF3D-2DA2-4E9A-829D-13FA94AC87A7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8FC1E1-AED7-4526-AB0E-7938F3EC3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878A4-3B3F-487E-91D7-5D76BB563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1FD-FCD3-4B82-B224-590F93E28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534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E592A9-82EE-43E8-9612-0620C9E5D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BF3D-2DA2-4E9A-829D-13FA94AC87A7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582748-4506-4BD3-A270-0EF17BF18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052B6-9674-480E-8230-6A10F738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1FD-FCD3-4B82-B224-590F93E28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18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8D60D-6191-4988-A215-E889E334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E688C-C05C-4C0B-825D-B64C68C29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178A96-D68B-4451-B510-F477E398F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5F798-54BF-4B0D-86D3-76A4E5915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BF3D-2DA2-4E9A-829D-13FA94AC87A7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C704E-D8F4-459C-8936-A91384FB2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60AAC-DD4D-4CE1-BFF9-A9CD1983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1FD-FCD3-4B82-B224-590F93E28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982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0A5E-4E25-44B2-8353-94150D0AF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32A26C-CFA2-4ED3-8B7F-23D7916E8C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A35C2-00F7-4C3C-8987-DD6F3E917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C4112-EC1F-40BF-B094-FADC3B991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BF3D-2DA2-4E9A-829D-13FA94AC87A7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9A9C2-224F-4F14-BAD1-B6A88552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9DDDC-8A61-418F-B2C7-B8270151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1FD-FCD3-4B82-B224-590F93E28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150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17D8F7-6E0C-4549-B4EB-50255D885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DC7D2-D48A-4E7E-8E8E-2FE0A2075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6D060-2BF3-4387-A9DA-D619BBCDC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8BF3D-2DA2-4E9A-829D-13FA94AC87A7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94312-4334-4794-85A7-9DBFFDCA2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A320C-0DEA-4A22-850A-A9E47C889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A61FD-FCD3-4B82-B224-590F93E28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22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Aditya282007/RoomMate-AI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3;p1">
            <a:extLst>
              <a:ext uri="{FF2B5EF4-FFF2-40B4-BE49-F238E27FC236}">
                <a16:creationId xmlns:a16="http://schemas.microsoft.com/office/drawing/2014/main" id="{21B87ABD-4A47-469A-809B-021BCF2AD27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"/>
            <a:ext cx="12191999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4;p1">
            <a:extLst>
              <a:ext uri="{FF2B5EF4-FFF2-40B4-BE49-F238E27FC236}">
                <a16:creationId xmlns:a16="http://schemas.microsoft.com/office/drawing/2014/main" id="{2B470646-2963-4698-A1EB-20D924B88912}"/>
              </a:ext>
            </a:extLst>
          </p:cNvPr>
          <p:cNvSpPr txBox="1"/>
          <p:nvPr/>
        </p:nvSpPr>
        <p:spPr>
          <a:xfrm>
            <a:off x="2044103" y="2078362"/>
            <a:ext cx="7063144" cy="1747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 lvl="0" indent="122174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Parul </a:t>
            </a: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Polytechnic Institute</a:t>
            </a:r>
            <a:endParaRPr dirty="0"/>
          </a:p>
          <a:p>
            <a:pPr marL="12700" marR="5080" lvl="0" indent="1221740" algn="ctr" rtl="0">
              <a:spcBef>
                <a:spcPts val="105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Engineering</a:t>
            </a:r>
            <a:endParaRPr sz="36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1221740" algn="ctr" rtl="0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endParaRPr sz="35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C0507E-75D1-4FE4-BFD4-78BEA57BC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496" y="2805966"/>
            <a:ext cx="552527" cy="323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3E332-0030-4B65-A561-38D994246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096" y="2805966"/>
            <a:ext cx="552527" cy="323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0704A5-A7BC-49EC-ABF4-6196C5DEB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638" y="-208535"/>
            <a:ext cx="3982722" cy="2669218"/>
          </a:xfrm>
          <a:prstGeom prst="rect">
            <a:avLst/>
          </a:prstGeom>
        </p:spPr>
      </p:pic>
      <p:pic>
        <p:nvPicPr>
          <p:cNvPr id="7" name="Google Shape;96;p5">
            <a:extLst>
              <a:ext uri="{FF2B5EF4-FFF2-40B4-BE49-F238E27FC236}">
                <a16:creationId xmlns:a16="http://schemas.microsoft.com/office/drawing/2014/main" id="{AA145FD2-A1EB-4BBA-B455-A4531816964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35478" y="102633"/>
            <a:ext cx="1124831" cy="9453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0176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BEBDE-9FB1-3341-D756-A374C5D4A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CB97DCB-2DAB-B957-8458-554B1002ABFA}"/>
              </a:ext>
            </a:extLst>
          </p:cNvPr>
          <p:cNvSpPr/>
          <p:nvPr/>
        </p:nvSpPr>
        <p:spPr>
          <a:xfrm>
            <a:off x="663534" y="4263797"/>
            <a:ext cx="10864925" cy="1018944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IN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A168E1B-8D05-9BE9-512D-2D4131300AE1}"/>
              </a:ext>
            </a:extLst>
          </p:cNvPr>
          <p:cNvCxnSpPr/>
          <p:nvPr/>
        </p:nvCxnSpPr>
        <p:spPr>
          <a:xfrm>
            <a:off x="0" y="109590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47625B-B55C-A5DA-93AF-32187C7A69F9}"/>
              </a:ext>
            </a:extLst>
          </p:cNvPr>
          <p:cNvCxnSpPr/>
          <p:nvPr/>
        </p:nvCxnSpPr>
        <p:spPr>
          <a:xfrm>
            <a:off x="0" y="6732331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77;p3">
            <a:extLst>
              <a:ext uri="{FF2B5EF4-FFF2-40B4-BE49-F238E27FC236}">
                <a16:creationId xmlns:a16="http://schemas.microsoft.com/office/drawing/2014/main" id="{53F54CA0-28C5-231B-9F70-167E38717048}"/>
              </a:ext>
            </a:extLst>
          </p:cNvPr>
          <p:cNvSpPr/>
          <p:nvPr/>
        </p:nvSpPr>
        <p:spPr>
          <a:xfrm>
            <a:off x="0" y="201830"/>
            <a:ext cx="12192000" cy="490727"/>
          </a:xfrm>
          <a:custGeom>
            <a:avLst/>
            <a:gdLst/>
            <a:ahLst/>
            <a:cxnLst/>
            <a:rect l="l" t="t" r="r" b="b"/>
            <a:pathLst>
              <a:path w="12192000" h="643255" extrusionOk="0">
                <a:moveTo>
                  <a:pt x="12192000" y="0"/>
                </a:moveTo>
                <a:lnTo>
                  <a:pt x="0" y="0"/>
                </a:lnTo>
                <a:lnTo>
                  <a:pt x="0" y="643127"/>
                </a:lnTo>
                <a:lnTo>
                  <a:pt x="12192000" y="6431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8;p3">
            <a:extLst>
              <a:ext uri="{FF2B5EF4-FFF2-40B4-BE49-F238E27FC236}">
                <a16:creationId xmlns:a16="http://schemas.microsoft.com/office/drawing/2014/main" id="{D22EB477-1E56-177E-45C3-ECE985229C68}"/>
              </a:ext>
            </a:extLst>
          </p:cNvPr>
          <p:cNvSpPr txBox="1">
            <a:spLocks/>
          </p:cNvSpPr>
          <p:nvPr/>
        </p:nvSpPr>
        <p:spPr>
          <a:xfrm>
            <a:off x="332638" y="201830"/>
            <a:ext cx="8735162" cy="44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Components:</a:t>
            </a:r>
            <a:endParaRPr lang="en-US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D092C3-ED87-EBD2-16E3-93F52757600C}"/>
              </a:ext>
            </a:extLst>
          </p:cNvPr>
          <p:cNvSpPr/>
          <p:nvPr/>
        </p:nvSpPr>
        <p:spPr>
          <a:xfrm>
            <a:off x="663537" y="1054733"/>
            <a:ext cx="10864925" cy="704135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E0F650-DFAC-3011-5A61-27FD0A8E7635}"/>
              </a:ext>
            </a:extLst>
          </p:cNvPr>
          <p:cNvSpPr/>
          <p:nvPr/>
        </p:nvSpPr>
        <p:spPr>
          <a:xfrm>
            <a:off x="663537" y="2145880"/>
            <a:ext cx="10864925" cy="704135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A52ACC9-5E3E-1E3E-B689-C86AF53BE8F6}"/>
              </a:ext>
            </a:extLst>
          </p:cNvPr>
          <p:cNvSpPr/>
          <p:nvPr/>
        </p:nvSpPr>
        <p:spPr>
          <a:xfrm>
            <a:off x="663535" y="3125283"/>
            <a:ext cx="10864925" cy="1018944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0B8D6-8782-5278-1E08-7A1479C3C6DA}"/>
              </a:ext>
            </a:extLst>
          </p:cNvPr>
          <p:cNvSpPr txBox="1"/>
          <p:nvPr/>
        </p:nvSpPr>
        <p:spPr>
          <a:xfrm>
            <a:off x="743335" y="1122668"/>
            <a:ext cx="1078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ESP32 Development Board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/>
              <a:t>Microcontroller with Wi-Fi + Bluetooth used to receive commands and control appliances.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B0FF16-EE07-58FA-FFA4-362A2B981BCA}"/>
              </a:ext>
            </a:extLst>
          </p:cNvPr>
          <p:cNvSpPr txBox="1"/>
          <p:nvPr/>
        </p:nvSpPr>
        <p:spPr>
          <a:xfrm>
            <a:off x="743335" y="2205435"/>
            <a:ext cx="1078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Relay Module (5V / 12V):</a:t>
            </a:r>
          </a:p>
          <a:p>
            <a:r>
              <a:rPr lang="en-US" dirty="0"/>
              <a:t>Allows the ESP32 to switch room appliances like lights, fan, or lamp safely.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FA9EDF-EB0F-C8AB-FB41-FE77E25528F3}"/>
              </a:ext>
            </a:extLst>
          </p:cNvPr>
          <p:cNvSpPr txBox="1"/>
          <p:nvPr/>
        </p:nvSpPr>
        <p:spPr>
          <a:xfrm>
            <a:off x="743334" y="3190337"/>
            <a:ext cx="10785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Sensors (Motion &amp; Gas):</a:t>
            </a:r>
          </a:p>
          <a:p>
            <a:r>
              <a:rPr lang="en-US" dirty="0"/>
              <a:t>Motion: Detects movement in the room </a:t>
            </a:r>
          </a:p>
          <a:p>
            <a:r>
              <a:rPr lang="en-US" dirty="0"/>
              <a:t>Gas: Monitors the presence of harmful gases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33C0A6-FED7-72A5-A28D-5919D9ABBDC6}"/>
              </a:ext>
            </a:extLst>
          </p:cNvPr>
          <p:cNvSpPr/>
          <p:nvPr/>
        </p:nvSpPr>
        <p:spPr>
          <a:xfrm>
            <a:off x="663535" y="5437584"/>
            <a:ext cx="10864925" cy="986422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A52E0F-F388-99C6-0951-AFFB99A2F10E}"/>
              </a:ext>
            </a:extLst>
          </p:cNvPr>
          <p:cNvSpPr txBox="1"/>
          <p:nvPr/>
        </p:nvSpPr>
        <p:spPr>
          <a:xfrm>
            <a:off x="743334" y="5509814"/>
            <a:ext cx="10785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Source (Power Bank):</a:t>
            </a:r>
            <a:endParaRPr lang="en-US" dirty="0"/>
          </a:p>
          <a:p>
            <a:r>
              <a:rPr lang="en-US" dirty="0"/>
              <a:t>Power Bank: Provides power to the ESP32 </a:t>
            </a:r>
            <a:br>
              <a:rPr lang="en-US" dirty="0"/>
            </a:br>
            <a:r>
              <a:rPr lang="en-US" dirty="0"/>
              <a:t>Battery: relay module during operation.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2F671A98-8360-497D-0C86-CBD453737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0482">
            <a:off x="9346433" y="554394"/>
            <a:ext cx="1565209" cy="156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>
            <a:extLst>
              <a:ext uri="{FF2B5EF4-FFF2-40B4-BE49-F238E27FC236}">
                <a16:creationId xmlns:a16="http://schemas.microsoft.com/office/drawing/2014/main" id="{2911A15F-37B0-06FA-B8E2-E33C8C219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43346" y="5186042"/>
            <a:ext cx="1524666" cy="148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Yetaida 2 Channel DC 5V Relay Module with Optocoupler Control Board and Indicator Light, Development Board Accessories Rel...">
            <a:extLst>
              <a:ext uri="{FF2B5EF4-FFF2-40B4-BE49-F238E27FC236}">
                <a16:creationId xmlns:a16="http://schemas.microsoft.com/office/drawing/2014/main" id="{CC383B01-3B94-EA22-019F-BA1344237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0" t="10856" r="7645" b="13402"/>
          <a:stretch>
            <a:fillRect/>
          </a:stretch>
        </p:blipFill>
        <p:spPr bwMode="auto">
          <a:xfrm rot="273423">
            <a:off x="7947387" y="1859784"/>
            <a:ext cx="1298100" cy="118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IR Motion Detector Sensor Module - Sensor - Arduino">
            <a:extLst>
              <a:ext uri="{FF2B5EF4-FFF2-40B4-BE49-F238E27FC236}">
                <a16:creationId xmlns:a16="http://schemas.microsoft.com/office/drawing/2014/main" id="{F553363A-02AE-FEDC-C1E9-D5514CCD8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7" t="18404" r="14975" b="20215"/>
          <a:stretch>
            <a:fillRect/>
          </a:stretch>
        </p:blipFill>
        <p:spPr bwMode="auto">
          <a:xfrm rot="197634">
            <a:off x="5090058" y="3085849"/>
            <a:ext cx="1200547" cy="104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Q-4 Módulo Sensor Gas...">
            <a:extLst>
              <a:ext uri="{FF2B5EF4-FFF2-40B4-BE49-F238E27FC236}">
                <a16:creationId xmlns:a16="http://schemas.microsoft.com/office/drawing/2014/main" id="{4C260796-A79B-4DF7-4CD4-DA53A44C6A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9" t="16760" r="15187" b="26419"/>
          <a:stretch>
            <a:fillRect/>
          </a:stretch>
        </p:blipFill>
        <p:spPr bwMode="auto">
          <a:xfrm>
            <a:off x="6435085" y="3052224"/>
            <a:ext cx="1351928" cy="104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E419080-2951-0EB2-F9EE-F93F4AF54AE9}"/>
              </a:ext>
            </a:extLst>
          </p:cNvPr>
          <p:cNvSpPr txBox="1"/>
          <p:nvPr/>
        </p:nvSpPr>
        <p:spPr>
          <a:xfrm>
            <a:off x="743334" y="4299070"/>
            <a:ext cx="61004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Display:</a:t>
            </a:r>
          </a:p>
          <a:p>
            <a:r>
              <a:rPr lang="en-US" dirty="0"/>
              <a:t>Shows real-time system status like detected gestures, device actions, and automation messages</a:t>
            </a:r>
          </a:p>
        </p:txBody>
      </p:sp>
      <p:pic>
        <p:nvPicPr>
          <p:cNvPr id="24" name="Picture 16" descr="MECCANIXITY LCD 1602 Display Module 5V with 16 Pins, Yellow Display Screen Backlight 16x2 LCD Module Interface Adapter 72x...">
            <a:extLst>
              <a:ext uri="{FF2B5EF4-FFF2-40B4-BE49-F238E27FC236}">
                <a16:creationId xmlns:a16="http://schemas.microsoft.com/office/drawing/2014/main" id="{F001859A-1BB2-DC96-D9ED-112DA51BD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" t="17529" r="2753" b="16727"/>
          <a:stretch>
            <a:fillRect/>
          </a:stretch>
        </p:blipFill>
        <p:spPr bwMode="auto">
          <a:xfrm rot="997009">
            <a:off x="6784001" y="4159616"/>
            <a:ext cx="1601424" cy="112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79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69B09-9C11-4DE2-001E-06AF1287B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FD9CF74-B7D1-DE55-C859-63B0FB642247}"/>
              </a:ext>
            </a:extLst>
          </p:cNvPr>
          <p:cNvCxnSpPr/>
          <p:nvPr/>
        </p:nvCxnSpPr>
        <p:spPr>
          <a:xfrm>
            <a:off x="0" y="109590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63E496-09B8-A9F9-D407-9F6FBD01B7E0}"/>
              </a:ext>
            </a:extLst>
          </p:cNvPr>
          <p:cNvCxnSpPr/>
          <p:nvPr/>
        </p:nvCxnSpPr>
        <p:spPr>
          <a:xfrm>
            <a:off x="0" y="6732331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77;p3">
            <a:extLst>
              <a:ext uri="{FF2B5EF4-FFF2-40B4-BE49-F238E27FC236}">
                <a16:creationId xmlns:a16="http://schemas.microsoft.com/office/drawing/2014/main" id="{EF889184-8CFE-4B8C-824B-B8B62EFAEEE1}"/>
              </a:ext>
            </a:extLst>
          </p:cNvPr>
          <p:cNvSpPr/>
          <p:nvPr/>
        </p:nvSpPr>
        <p:spPr>
          <a:xfrm>
            <a:off x="0" y="201830"/>
            <a:ext cx="12192000" cy="490727"/>
          </a:xfrm>
          <a:custGeom>
            <a:avLst/>
            <a:gdLst/>
            <a:ahLst/>
            <a:cxnLst/>
            <a:rect l="l" t="t" r="r" b="b"/>
            <a:pathLst>
              <a:path w="12192000" h="643255" extrusionOk="0">
                <a:moveTo>
                  <a:pt x="12192000" y="0"/>
                </a:moveTo>
                <a:lnTo>
                  <a:pt x="0" y="0"/>
                </a:lnTo>
                <a:lnTo>
                  <a:pt x="0" y="643127"/>
                </a:lnTo>
                <a:lnTo>
                  <a:pt x="12192000" y="6431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8;p3">
            <a:extLst>
              <a:ext uri="{FF2B5EF4-FFF2-40B4-BE49-F238E27FC236}">
                <a16:creationId xmlns:a16="http://schemas.microsoft.com/office/drawing/2014/main" id="{72A11729-6F4B-3E7C-9FBE-89541090F478}"/>
              </a:ext>
            </a:extLst>
          </p:cNvPr>
          <p:cNvSpPr txBox="1">
            <a:spLocks/>
          </p:cNvSpPr>
          <p:nvPr/>
        </p:nvSpPr>
        <p:spPr>
          <a:xfrm>
            <a:off x="332638" y="201830"/>
            <a:ext cx="8735162" cy="44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Components:</a:t>
            </a:r>
            <a:endParaRPr lang="en-US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D07BDE-B044-2D65-AA4A-516839084349}"/>
              </a:ext>
            </a:extLst>
          </p:cNvPr>
          <p:cNvSpPr/>
          <p:nvPr/>
        </p:nvSpPr>
        <p:spPr>
          <a:xfrm>
            <a:off x="239333" y="877079"/>
            <a:ext cx="6749296" cy="5581764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AD4E91-17A4-9B2F-7FDE-3C40856F7364}"/>
              </a:ext>
            </a:extLst>
          </p:cNvPr>
          <p:cNvSpPr/>
          <p:nvPr/>
        </p:nvSpPr>
        <p:spPr>
          <a:xfrm>
            <a:off x="7406583" y="5146804"/>
            <a:ext cx="4282774" cy="1162803"/>
          </a:xfrm>
          <a:prstGeom prst="roundRect">
            <a:avLst>
              <a:gd name="adj" fmla="val 858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IN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1ECA618-5A17-2E5A-AB51-783F25FB2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679" y="1397727"/>
            <a:ext cx="6167535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b="1" dirty="0"/>
              <a:t>Python (OpenCV + </a:t>
            </a:r>
            <a:r>
              <a:rPr lang="en-IN" b="1" dirty="0" err="1"/>
              <a:t>Mediapipe</a:t>
            </a:r>
            <a:r>
              <a:rPr lang="en-IN" b="1" dirty="0"/>
              <a:t>):</a:t>
            </a:r>
            <a:br>
              <a:rPr lang="en-IN" dirty="0"/>
            </a:br>
            <a:r>
              <a:rPr lang="en-IN" dirty="0"/>
              <a:t>Handles real-time hand gesture detection and command generation.</a:t>
            </a:r>
          </a:p>
          <a:p>
            <a:r>
              <a:rPr lang="en-IN" b="1" dirty="0"/>
              <a:t>ESP32 Firmware (Arduino IDE):</a:t>
            </a:r>
            <a:br>
              <a:rPr lang="en-IN" dirty="0"/>
            </a:br>
            <a:r>
              <a:rPr lang="en-IN" dirty="0"/>
              <a:t>Controls relays, reads sensors, updates LCD, and manages Wi-Fi communication.</a:t>
            </a:r>
          </a:p>
          <a:p>
            <a:r>
              <a:rPr lang="en-IN" b="1" dirty="0"/>
              <a:t>Flask Web Server:</a:t>
            </a:r>
            <a:br>
              <a:rPr lang="en-IN" dirty="0"/>
            </a:br>
            <a:r>
              <a:rPr lang="en-IN" dirty="0"/>
              <a:t>Provides a lightweight backend for the web dashboard, API endpoints, and device status handling.</a:t>
            </a:r>
          </a:p>
          <a:p>
            <a:r>
              <a:rPr lang="en-IN" b="1" dirty="0"/>
              <a:t>Web Dashboard (HTML/CSS/JS + Flask):</a:t>
            </a:r>
            <a:br>
              <a:rPr lang="en-IN" dirty="0"/>
            </a:br>
            <a:r>
              <a:rPr lang="en-IN" dirty="0"/>
              <a:t>Displays real-time device status, gesture logs, and allows manual control.</a:t>
            </a:r>
          </a:p>
          <a:p>
            <a:r>
              <a:rPr lang="en-IN" b="1" dirty="0"/>
              <a:t>Behaviour Learning Engine:</a:t>
            </a:r>
            <a:br>
              <a:rPr lang="en-IN" dirty="0"/>
            </a:br>
            <a:r>
              <a:rPr lang="en-IN" dirty="0"/>
              <a:t>Tracks user habits and triggers automated routines based on repeated patterns.</a:t>
            </a:r>
          </a:p>
          <a:p>
            <a:r>
              <a:rPr lang="en-IN" b="1" dirty="0"/>
              <a:t>Local Wi-Fi Communication:</a:t>
            </a:r>
            <a:br>
              <a:rPr lang="en-IN" dirty="0"/>
            </a:br>
            <a:r>
              <a:rPr lang="en-IN" dirty="0"/>
              <a:t>Ensures fast command transfer between Python → Flask → ESP32 without internet dependency.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CB2703-F063-7DD4-EC66-4ABEBEB8E61E}"/>
              </a:ext>
            </a:extLst>
          </p:cNvPr>
          <p:cNvSpPr txBox="1"/>
          <p:nvPr/>
        </p:nvSpPr>
        <p:spPr>
          <a:xfrm>
            <a:off x="398679" y="966037"/>
            <a:ext cx="6167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Software Components Used: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37622-F459-438B-90E0-D87446C166DC}"/>
              </a:ext>
            </a:extLst>
          </p:cNvPr>
          <p:cNvSpPr txBox="1"/>
          <p:nvPr/>
        </p:nvSpPr>
        <p:spPr>
          <a:xfrm>
            <a:off x="7474926" y="5287591"/>
            <a:ext cx="41254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</a:t>
            </a:r>
            <a:endParaRPr lang="en-IN" b="1" dirty="0"/>
          </a:p>
          <a:p>
            <a:pPr algn="ctr"/>
            <a:endParaRPr lang="en-IN" sz="1400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IN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IN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947C4B2-895C-57AD-A61E-F1BE5501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653" y="2194733"/>
            <a:ext cx="4404048" cy="1449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2F49CA-EDB5-2FF7-B6BC-2852A81D0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652" y="822841"/>
            <a:ext cx="4404048" cy="14268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5173EC-EF08-C40B-4471-D058199DA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583" y="3626698"/>
            <a:ext cx="4421978" cy="106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11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D2F83-4D59-AD6A-B710-ED63FF0D5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B6EB5E-3A2F-C115-6233-EBFE4474AA80}"/>
              </a:ext>
            </a:extLst>
          </p:cNvPr>
          <p:cNvCxnSpPr/>
          <p:nvPr/>
        </p:nvCxnSpPr>
        <p:spPr>
          <a:xfrm>
            <a:off x="0" y="109590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457496-FA5A-2950-59A3-EFF652CE0BC6}"/>
              </a:ext>
            </a:extLst>
          </p:cNvPr>
          <p:cNvCxnSpPr/>
          <p:nvPr/>
        </p:nvCxnSpPr>
        <p:spPr>
          <a:xfrm>
            <a:off x="-8467" y="6723864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77;p3">
            <a:extLst>
              <a:ext uri="{FF2B5EF4-FFF2-40B4-BE49-F238E27FC236}">
                <a16:creationId xmlns:a16="http://schemas.microsoft.com/office/drawing/2014/main" id="{5D0D51ED-EDE5-EA00-4528-72B2393CD9B9}"/>
              </a:ext>
            </a:extLst>
          </p:cNvPr>
          <p:cNvSpPr/>
          <p:nvPr/>
        </p:nvSpPr>
        <p:spPr>
          <a:xfrm>
            <a:off x="0" y="201830"/>
            <a:ext cx="12192000" cy="490727"/>
          </a:xfrm>
          <a:custGeom>
            <a:avLst/>
            <a:gdLst/>
            <a:ahLst/>
            <a:cxnLst/>
            <a:rect l="l" t="t" r="r" b="b"/>
            <a:pathLst>
              <a:path w="12192000" h="643255" extrusionOk="0">
                <a:moveTo>
                  <a:pt x="12192000" y="0"/>
                </a:moveTo>
                <a:lnTo>
                  <a:pt x="0" y="0"/>
                </a:lnTo>
                <a:lnTo>
                  <a:pt x="0" y="643127"/>
                </a:lnTo>
                <a:lnTo>
                  <a:pt x="12192000" y="6431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8;p3">
            <a:extLst>
              <a:ext uri="{FF2B5EF4-FFF2-40B4-BE49-F238E27FC236}">
                <a16:creationId xmlns:a16="http://schemas.microsoft.com/office/drawing/2014/main" id="{C6E39B4E-42FD-E0A7-DFCD-EC192C1D5343}"/>
              </a:ext>
            </a:extLst>
          </p:cNvPr>
          <p:cNvSpPr txBox="1">
            <a:spLocks/>
          </p:cNvSpPr>
          <p:nvPr/>
        </p:nvSpPr>
        <p:spPr>
          <a:xfrm>
            <a:off x="332638" y="201830"/>
            <a:ext cx="8735162" cy="44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Flow Diagram:</a:t>
            </a:r>
            <a:endParaRPr lang="en-US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A5CBE3-0876-52DA-46F4-4206FE4B2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0" b="8238"/>
          <a:stretch>
            <a:fillRect/>
          </a:stretch>
        </p:blipFill>
        <p:spPr bwMode="auto">
          <a:xfrm>
            <a:off x="485064" y="1111623"/>
            <a:ext cx="11204938" cy="50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988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E98D3-3786-4064-D1DB-C79C7A067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90CDDD-EB01-EE01-6625-D2F9D1BF5307}"/>
              </a:ext>
            </a:extLst>
          </p:cNvPr>
          <p:cNvCxnSpPr/>
          <p:nvPr/>
        </p:nvCxnSpPr>
        <p:spPr>
          <a:xfrm>
            <a:off x="0" y="109590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E32D30-C9CD-72DD-7CD0-E3DB03B4E5E8}"/>
              </a:ext>
            </a:extLst>
          </p:cNvPr>
          <p:cNvCxnSpPr/>
          <p:nvPr/>
        </p:nvCxnSpPr>
        <p:spPr>
          <a:xfrm>
            <a:off x="-8467" y="6723864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77;p3">
            <a:extLst>
              <a:ext uri="{FF2B5EF4-FFF2-40B4-BE49-F238E27FC236}">
                <a16:creationId xmlns:a16="http://schemas.microsoft.com/office/drawing/2014/main" id="{A8FAEB84-6552-C6CC-0636-39577F41BB25}"/>
              </a:ext>
            </a:extLst>
          </p:cNvPr>
          <p:cNvSpPr/>
          <p:nvPr/>
        </p:nvSpPr>
        <p:spPr>
          <a:xfrm>
            <a:off x="0" y="201830"/>
            <a:ext cx="12192000" cy="490727"/>
          </a:xfrm>
          <a:custGeom>
            <a:avLst/>
            <a:gdLst/>
            <a:ahLst/>
            <a:cxnLst/>
            <a:rect l="l" t="t" r="r" b="b"/>
            <a:pathLst>
              <a:path w="12192000" h="643255" extrusionOk="0">
                <a:moveTo>
                  <a:pt x="12192000" y="0"/>
                </a:moveTo>
                <a:lnTo>
                  <a:pt x="0" y="0"/>
                </a:lnTo>
                <a:lnTo>
                  <a:pt x="0" y="643127"/>
                </a:lnTo>
                <a:lnTo>
                  <a:pt x="12192000" y="6431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8;p3">
            <a:extLst>
              <a:ext uri="{FF2B5EF4-FFF2-40B4-BE49-F238E27FC236}">
                <a16:creationId xmlns:a16="http://schemas.microsoft.com/office/drawing/2014/main" id="{4E3CBC51-66A4-1339-D694-BFFCC570074D}"/>
              </a:ext>
            </a:extLst>
          </p:cNvPr>
          <p:cNvSpPr txBox="1">
            <a:spLocks/>
          </p:cNvSpPr>
          <p:nvPr/>
        </p:nvSpPr>
        <p:spPr>
          <a:xfrm>
            <a:off x="332638" y="201830"/>
            <a:ext cx="8735162" cy="44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Circuit Diagram:</a:t>
            </a:r>
            <a:endParaRPr lang="en-US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184CBC-AB31-4031-9C17-3D59BAE48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66762"/>
            <a:ext cx="97536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69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14F07-A1FB-5E21-DAAC-578BB0462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B1DFAF1-2450-AA2D-23AF-9CFE57D180EA}"/>
              </a:ext>
            </a:extLst>
          </p:cNvPr>
          <p:cNvCxnSpPr/>
          <p:nvPr/>
        </p:nvCxnSpPr>
        <p:spPr>
          <a:xfrm>
            <a:off x="0" y="109590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C6D849-DD3E-938B-A204-0E518C99DF75}"/>
              </a:ext>
            </a:extLst>
          </p:cNvPr>
          <p:cNvCxnSpPr/>
          <p:nvPr/>
        </p:nvCxnSpPr>
        <p:spPr>
          <a:xfrm>
            <a:off x="-8467" y="6723864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77;p3">
            <a:extLst>
              <a:ext uri="{FF2B5EF4-FFF2-40B4-BE49-F238E27FC236}">
                <a16:creationId xmlns:a16="http://schemas.microsoft.com/office/drawing/2014/main" id="{8FA77AC7-5AA9-2BA8-A695-A0AABD56E9D0}"/>
              </a:ext>
            </a:extLst>
          </p:cNvPr>
          <p:cNvSpPr/>
          <p:nvPr/>
        </p:nvSpPr>
        <p:spPr>
          <a:xfrm>
            <a:off x="0" y="201830"/>
            <a:ext cx="12192000" cy="490727"/>
          </a:xfrm>
          <a:custGeom>
            <a:avLst/>
            <a:gdLst/>
            <a:ahLst/>
            <a:cxnLst/>
            <a:rect l="l" t="t" r="r" b="b"/>
            <a:pathLst>
              <a:path w="12192000" h="643255" extrusionOk="0">
                <a:moveTo>
                  <a:pt x="12192000" y="0"/>
                </a:moveTo>
                <a:lnTo>
                  <a:pt x="0" y="0"/>
                </a:lnTo>
                <a:lnTo>
                  <a:pt x="0" y="643127"/>
                </a:lnTo>
                <a:lnTo>
                  <a:pt x="12192000" y="6431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8;p3">
            <a:extLst>
              <a:ext uri="{FF2B5EF4-FFF2-40B4-BE49-F238E27FC236}">
                <a16:creationId xmlns:a16="http://schemas.microsoft.com/office/drawing/2014/main" id="{E000EEFF-535E-2BE0-D334-F558A7390D8F}"/>
              </a:ext>
            </a:extLst>
          </p:cNvPr>
          <p:cNvSpPr txBox="1">
            <a:spLocks/>
          </p:cNvSpPr>
          <p:nvPr/>
        </p:nvSpPr>
        <p:spPr>
          <a:xfrm>
            <a:off x="332638" y="201830"/>
            <a:ext cx="8735162" cy="44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UML use case diagram:</a:t>
            </a:r>
            <a:endParaRPr lang="en-US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" name="Picture 13" descr="A diagram of a room automation system&#10;&#10;AI-generated content may be incorrect.">
            <a:extLst>
              <a:ext uri="{FF2B5EF4-FFF2-40B4-BE49-F238E27FC236}">
                <a16:creationId xmlns:a16="http://schemas.microsoft.com/office/drawing/2014/main" id="{9A1BB9A6-E5CC-8557-1F36-172923E7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9" b="2943"/>
          <a:stretch>
            <a:fillRect/>
          </a:stretch>
        </p:blipFill>
        <p:spPr>
          <a:xfrm>
            <a:off x="2891118" y="784796"/>
            <a:ext cx="6858000" cy="567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96;p5">
            <a:extLst>
              <a:ext uri="{FF2B5EF4-FFF2-40B4-BE49-F238E27FC236}">
                <a16:creationId xmlns:a16="http://schemas.microsoft.com/office/drawing/2014/main" id="{E0894F0D-D18D-4C73-A45F-A9D1D533C60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966" y="89403"/>
            <a:ext cx="1467477" cy="1233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383E92-B9C1-460A-84BF-C80E1AF08D18}"/>
              </a:ext>
            </a:extLst>
          </p:cNvPr>
          <p:cNvCxnSpPr/>
          <p:nvPr/>
        </p:nvCxnSpPr>
        <p:spPr>
          <a:xfrm>
            <a:off x="0" y="6732331"/>
            <a:ext cx="121920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E290D5-494E-46CD-AB90-508561880FD8}"/>
              </a:ext>
            </a:extLst>
          </p:cNvPr>
          <p:cNvCxnSpPr/>
          <p:nvPr/>
        </p:nvCxnSpPr>
        <p:spPr>
          <a:xfrm>
            <a:off x="0" y="1485628"/>
            <a:ext cx="12192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03DF82-61F6-082B-F986-5A1CD5C8902D}"/>
              </a:ext>
            </a:extLst>
          </p:cNvPr>
          <p:cNvSpPr/>
          <p:nvPr/>
        </p:nvSpPr>
        <p:spPr>
          <a:xfrm>
            <a:off x="1978090" y="2149153"/>
            <a:ext cx="8397551" cy="3439883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Google Shape;104;p6">
            <a:extLst>
              <a:ext uri="{FF2B5EF4-FFF2-40B4-BE49-F238E27FC236}">
                <a16:creationId xmlns:a16="http://schemas.microsoft.com/office/drawing/2014/main" id="{B4466380-743E-3102-D713-6CB724C97EFB}"/>
              </a:ext>
            </a:extLst>
          </p:cNvPr>
          <p:cNvSpPr txBox="1"/>
          <p:nvPr/>
        </p:nvSpPr>
        <p:spPr>
          <a:xfrm>
            <a:off x="2210966" y="2320081"/>
            <a:ext cx="7931798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Are Open For Questions</a:t>
            </a:r>
            <a:endParaRPr sz="9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E9E178E0-F75F-05F9-C118-13E1E6A6E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475" y="4567762"/>
            <a:ext cx="1606847" cy="12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F9263D47-8D5F-E8DD-9FB3-DDA6662FB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3347">
            <a:off x="9185112" y="1913670"/>
            <a:ext cx="2067315" cy="124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2BEA02A6-0CA5-1F7C-7532-4F8883E51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678" y="3954049"/>
            <a:ext cx="1596282" cy="181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616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6;p2">
            <a:extLst>
              <a:ext uri="{FF2B5EF4-FFF2-40B4-BE49-F238E27FC236}">
                <a16:creationId xmlns:a16="http://schemas.microsoft.com/office/drawing/2014/main" id="{91971B38-97FD-4CCA-8DC1-99BEDC549A2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68601" y="2040624"/>
            <a:ext cx="6654798" cy="27767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7;p3">
            <a:extLst>
              <a:ext uri="{FF2B5EF4-FFF2-40B4-BE49-F238E27FC236}">
                <a16:creationId xmlns:a16="http://schemas.microsoft.com/office/drawing/2014/main" id="{3EC42CD7-9C39-4FF6-A148-71416CDE4011}"/>
              </a:ext>
            </a:extLst>
          </p:cNvPr>
          <p:cNvSpPr/>
          <p:nvPr/>
        </p:nvSpPr>
        <p:spPr>
          <a:xfrm>
            <a:off x="0" y="2680751"/>
            <a:ext cx="12192000" cy="1212018"/>
          </a:xfrm>
          <a:custGeom>
            <a:avLst/>
            <a:gdLst/>
            <a:ahLst/>
            <a:cxnLst/>
            <a:rect l="l" t="t" r="r" b="b"/>
            <a:pathLst>
              <a:path w="12192000" h="643255" extrusionOk="0">
                <a:moveTo>
                  <a:pt x="12192000" y="0"/>
                </a:moveTo>
                <a:lnTo>
                  <a:pt x="0" y="0"/>
                </a:lnTo>
                <a:lnTo>
                  <a:pt x="0" y="643127"/>
                </a:lnTo>
                <a:lnTo>
                  <a:pt x="12192000" y="6431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2A1718B9-1308-436F-B31B-F6AEB8670877}"/>
              </a:ext>
            </a:extLst>
          </p:cNvPr>
          <p:cNvSpPr txBox="1"/>
          <p:nvPr/>
        </p:nvSpPr>
        <p:spPr>
          <a:xfrm>
            <a:off x="111967" y="2294896"/>
            <a:ext cx="11887200" cy="1597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000" b="1" dirty="0">
              <a:solidFill>
                <a:srgbClr val="FFFFFF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2700" algn="ct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Roommate AI – Smart room automation.</a:t>
            </a: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5" name="Google Shape;69;p2">
            <a:extLst>
              <a:ext uri="{FF2B5EF4-FFF2-40B4-BE49-F238E27FC236}">
                <a16:creationId xmlns:a16="http://schemas.microsoft.com/office/drawing/2014/main" id="{2400655A-3012-45FC-9865-AF883604EC42}"/>
              </a:ext>
            </a:extLst>
          </p:cNvPr>
          <p:cNvSpPr txBox="1">
            <a:spLocks/>
          </p:cNvSpPr>
          <p:nvPr/>
        </p:nvSpPr>
        <p:spPr>
          <a:xfrm>
            <a:off x="2185585" y="1894960"/>
            <a:ext cx="7810672" cy="55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 algn="ctr">
              <a:lnSpc>
                <a:spcPct val="100000"/>
              </a:lnSpc>
              <a:spcBef>
                <a:spcPts val="0"/>
              </a:spcBef>
            </a:pPr>
            <a:r>
              <a:rPr lang="en-US" sz="35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Major Project Presentation On</a:t>
            </a:r>
          </a:p>
        </p:txBody>
      </p:sp>
      <p:sp>
        <p:nvSpPr>
          <p:cNvPr id="6" name="Google Shape;71;p2">
            <a:extLst>
              <a:ext uri="{FF2B5EF4-FFF2-40B4-BE49-F238E27FC236}">
                <a16:creationId xmlns:a16="http://schemas.microsoft.com/office/drawing/2014/main" id="{AF6D93F9-F6F4-4168-BE96-660180FFF91A}"/>
              </a:ext>
            </a:extLst>
          </p:cNvPr>
          <p:cNvSpPr txBox="1"/>
          <p:nvPr/>
        </p:nvSpPr>
        <p:spPr>
          <a:xfrm>
            <a:off x="6995369" y="4224659"/>
            <a:ext cx="4891831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</a:t>
            </a:r>
            <a:r>
              <a:rPr lang="en-US" sz="24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Chavda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Adityasinh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–  2303466160070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Meet Agrawal         –  2303466160046</a:t>
            </a:r>
          </a:p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Krishna Sharma      – 2303466160252</a:t>
            </a:r>
          </a:p>
        </p:txBody>
      </p:sp>
      <p:pic>
        <p:nvPicPr>
          <p:cNvPr id="7" name="Google Shape;96;p5">
            <a:extLst>
              <a:ext uri="{FF2B5EF4-FFF2-40B4-BE49-F238E27FC236}">
                <a16:creationId xmlns:a16="http://schemas.microsoft.com/office/drawing/2014/main" id="{F986D56A-1115-43E0-B2A9-76E593491C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67" y="89403"/>
            <a:ext cx="1305694" cy="109739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2">
            <a:extLst>
              <a:ext uri="{FF2B5EF4-FFF2-40B4-BE49-F238E27FC236}">
                <a16:creationId xmlns:a16="http://schemas.microsoft.com/office/drawing/2014/main" id="{6F0046C5-31F9-4D2B-AAFC-5FC9DC9C2356}"/>
              </a:ext>
            </a:extLst>
          </p:cNvPr>
          <p:cNvSpPr txBox="1"/>
          <p:nvPr/>
        </p:nvSpPr>
        <p:spPr>
          <a:xfrm>
            <a:off x="304802" y="4224659"/>
            <a:ext cx="392196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</a:t>
            </a:r>
            <a:r>
              <a:rPr lang="en-US" sz="24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Guided By: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Prof. Poonam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Faldu</a:t>
            </a:r>
            <a:endParaRPr lang="en-US" sz="2400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13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22A9F5-D290-4515-904F-55451F569290}"/>
              </a:ext>
            </a:extLst>
          </p:cNvPr>
          <p:cNvCxnSpPr/>
          <p:nvPr/>
        </p:nvCxnSpPr>
        <p:spPr>
          <a:xfrm>
            <a:off x="0" y="91834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66F7C3-7BB2-4BDE-929B-D6F8F9ED7C5B}"/>
              </a:ext>
            </a:extLst>
          </p:cNvPr>
          <p:cNvCxnSpPr/>
          <p:nvPr/>
        </p:nvCxnSpPr>
        <p:spPr>
          <a:xfrm>
            <a:off x="0" y="6732331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77;p3">
            <a:extLst>
              <a:ext uri="{FF2B5EF4-FFF2-40B4-BE49-F238E27FC236}">
                <a16:creationId xmlns:a16="http://schemas.microsoft.com/office/drawing/2014/main" id="{74121306-073E-41B0-A90B-842CD2108A77}"/>
              </a:ext>
            </a:extLst>
          </p:cNvPr>
          <p:cNvSpPr/>
          <p:nvPr/>
        </p:nvSpPr>
        <p:spPr>
          <a:xfrm>
            <a:off x="0" y="184072"/>
            <a:ext cx="12192000" cy="643255"/>
          </a:xfrm>
          <a:custGeom>
            <a:avLst/>
            <a:gdLst/>
            <a:ahLst/>
            <a:cxnLst/>
            <a:rect l="l" t="t" r="r" b="b"/>
            <a:pathLst>
              <a:path w="12192000" h="643255" extrusionOk="0">
                <a:moveTo>
                  <a:pt x="12192000" y="0"/>
                </a:moveTo>
                <a:lnTo>
                  <a:pt x="0" y="0"/>
                </a:lnTo>
                <a:lnTo>
                  <a:pt x="0" y="643127"/>
                </a:lnTo>
                <a:lnTo>
                  <a:pt x="12192000" y="6431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8;p3">
            <a:extLst>
              <a:ext uri="{FF2B5EF4-FFF2-40B4-BE49-F238E27FC236}">
                <a16:creationId xmlns:a16="http://schemas.microsoft.com/office/drawing/2014/main" id="{B3305A76-C878-4F53-849B-48553CE79177}"/>
              </a:ext>
            </a:extLst>
          </p:cNvPr>
          <p:cNvSpPr txBox="1">
            <a:spLocks/>
          </p:cNvSpPr>
          <p:nvPr/>
        </p:nvSpPr>
        <p:spPr>
          <a:xfrm>
            <a:off x="279400" y="252745"/>
            <a:ext cx="8735162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lang="en-US" sz="32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Content:</a:t>
            </a:r>
          </a:p>
        </p:txBody>
      </p:sp>
      <p:sp>
        <p:nvSpPr>
          <p:cNvPr id="9" name="Google Shape;95;p5">
            <a:extLst>
              <a:ext uri="{FF2B5EF4-FFF2-40B4-BE49-F238E27FC236}">
                <a16:creationId xmlns:a16="http://schemas.microsoft.com/office/drawing/2014/main" id="{0AD766C3-F82C-405C-9C8D-07BCDD910DB3}"/>
              </a:ext>
            </a:extLst>
          </p:cNvPr>
          <p:cNvSpPr txBox="1"/>
          <p:nvPr/>
        </p:nvSpPr>
        <p:spPr>
          <a:xfrm>
            <a:off x="494069" y="1364911"/>
            <a:ext cx="5196139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Problem Statement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Project Objective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How it works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Working of the system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Features of the System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System Architecture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Hardware components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endParaRPr lang="en-US" sz="2400" b="1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0868A-C77F-DAC5-AAB0-01052B32548A}"/>
              </a:ext>
            </a:extLst>
          </p:cNvPr>
          <p:cNvCxnSpPr/>
          <p:nvPr/>
        </p:nvCxnSpPr>
        <p:spPr>
          <a:xfrm>
            <a:off x="5760098" y="827327"/>
            <a:ext cx="0" cy="58860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2CE2E0-A472-5496-AEB7-A0D92526BF52}"/>
              </a:ext>
            </a:extLst>
          </p:cNvPr>
          <p:cNvSpPr txBox="1"/>
          <p:nvPr/>
        </p:nvSpPr>
        <p:spPr>
          <a:xfrm>
            <a:off x="6312394" y="846241"/>
            <a:ext cx="5404336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sz="2400" b="1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57200" indent="-457200" algn="just">
              <a:lnSpc>
                <a:spcPct val="150000"/>
              </a:lnSpc>
              <a:buAutoNum type="arabicPeriod" startAt="8"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Software Components</a:t>
            </a:r>
          </a:p>
          <a:p>
            <a:pPr marL="457200" indent="-457200" algn="just">
              <a:lnSpc>
                <a:spcPct val="150000"/>
              </a:lnSpc>
              <a:buAutoNum type="arabicPeriod" startAt="8"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Software flow diagram</a:t>
            </a:r>
          </a:p>
          <a:p>
            <a:pPr marL="457200" indent="-457200" algn="just">
              <a:lnSpc>
                <a:spcPct val="150000"/>
              </a:lnSpc>
              <a:buAutoNum type="arabicPeriod" startAt="8"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Circuit diagram</a:t>
            </a:r>
          </a:p>
          <a:p>
            <a:pPr marL="457200" indent="-457200" algn="just">
              <a:lnSpc>
                <a:spcPct val="150000"/>
              </a:lnSpc>
              <a:buAutoNum type="arabicPeriod" startAt="8"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UML 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1367368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857CFB6-DFC4-4E3B-9016-8CCC62810E40}"/>
              </a:ext>
            </a:extLst>
          </p:cNvPr>
          <p:cNvCxnSpPr/>
          <p:nvPr/>
        </p:nvCxnSpPr>
        <p:spPr>
          <a:xfrm>
            <a:off x="0" y="109590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062211-A205-4212-9825-141867BF9972}"/>
              </a:ext>
            </a:extLst>
          </p:cNvPr>
          <p:cNvCxnSpPr/>
          <p:nvPr/>
        </p:nvCxnSpPr>
        <p:spPr>
          <a:xfrm>
            <a:off x="0" y="6732331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77;p3">
            <a:extLst>
              <a:ext uri="{FF2B5EF4-FFF2-40B4-BE49-F238E27FC236}">
                <a16:creationId xmlns:a16="http://schemas.microsoft.com/office/drawing/2014/main" id="{BA78C4F2-1DC8-4A16-A157-BF0E2C106CC0}"/>
              </a:ext>
            </a:extLst>
          </p:cNvPr>
          <p:cNvSpPr/>
          <p:nvPr/>
        </p:nvSpPr>
        <p:spPr>
          <a:xfrm>
            <a:off x="0" y="201830"/>
            <a:ext cx="12192000" cy="490727"/>
          </a:xfrm>
          <a:custGeom>
            <a:avLst/>
            <a:gdLst/>
            <a:ahLst/>
            <a:cxnLst/>
            <a:rect l="l" t="t" r="r" b="b"/>
            <a:pathLst>
              <a:path w="12192000" h="643255" extrusionOk="0">
                <a:moveTo>
                  <a:pt x="12192000" y="0"/>
                </a:moveTo>
                <a:lnTo>
                  <a:pt x="0" y="0"/>
                </a:lnTo>
                <a:lnTo>
                  <a:pt x="0" y="643127"/>
                </a:lnTo>
                <a:lnTo>
                  <a:pt x="12192000" y="6431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8;p3">
            <a:extLst>
              <a:ext uri="{FF2B5EF4-FFF2-40B4-BE49-F238E27FC236}">
                <a16:creationId xmlns:a16="http://schemas.microsoft.com/office/drawing/2014/main" id="{B9B421C2-22CC-48E8-AE80-873EB4B0D5B7}"/>
              </a:ext>
            </a:extLst>
          </p:cNvPr>
          <p:cNvSpPr txBox="1">
            <a:spLocks/>
          </p:cNvSpPr>
          <p:nvPr/>
        </p:nvSpPr>
        <p:spPr>
          <a:xfrm>
            <a:off x="332638" y="201830"/>
            <a:ext cx="8735162" cy="44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 :</a:t>
            </a:r>
            <a:endParaRPr lang="en-US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215667A-612D-5D78-7E4B-986436187A38}"/>
              </a:ext>
            </a:extLst>
          </p:cNvPr>
          <p:cNvSpPr/>
          <p:nvPr/>
        </p:nvSpPr>
        <p:spPr>
          <a:xfrm>
            <a:off x="397371" y="1056257"/>
            <a:ext cx="5094513" cy="5243802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0C2BE8-BEF4-DBF1-F22F-9FED62EE882E}"/>
              </a:ext>
            </a:extLst>
          </p:cNvPr>
          <p:cNvSpPr txBox="1"/>
          <p:nvPr/>
        </p:nvSpPr>
        <p:spPr>
          <a:xfrm>
            <a:off x="574193" y="1210665"/>
            <a:ext cx="4750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Current Issues with </a:t>
            </a:r>
            <a:r>
              <a:rPr lang="en-IN" sz="2400" b="1" dirty="0"/>
              <a:t>Existing Smart Home Automation</a:t>
            </a:r>
            <a:r>
              <a:rPr lang="en-US" sz="2400" b="1" dirty="0"/>
              <a:t>:</a:t>
            </a:r>
            <a:endParaRPr lang="en-IN" sz="2400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B9FCF6-8C3B-ACB1-BAF2-73283577A27E}"/>
              </a:ext>
            </a:extLst>
          </p:cNvPr>
          <p:cNvSpPr/>
          <p:nvPr/>
        </p:nvSpPr>
        <p:spPr>
          <a:xfrm>
            <a:off x="6268351" y="4699568"/>
            <a:ext cx="5494685" cy="1560927"/>
          </a:xfrm>
          <a:prstGeom prst="roundRect">
            <a:avLst>
              <a:gd name="adj" fmla="val 182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D36D70-DE92-7CEE-3D19-83105099CEE1}"/>
              </a:ext>
            </a:extLst>
          </p:cNvPr>
          <p:cNvSpPr txBox="1"/>
          <p:nvPr/>
        </p:nvSpPr>
        <p:spPr>
          <a:xfrm>
            <a:off x="6400534" y="4698725"/>
            <a:ext cx="5230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Need:</a:t>
            </a:r>
          </a:p>
          <a:p>
            <a:r>
              <a:rPr lang="en-US" dirty="0"/>
              <a:t>A low-cost, intelligent, offline-capable smart room system that works without internet dependence and can still perform advanced automation when network is available.</a:t>
            </a:r>
            <a:endParaRPr lang="en-IN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6D8347F-5C2E-3E30-C892-EED54919C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193" y="2041662"/>
            <a:ext cx="4750841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systems are expensive and need costly smart devices.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Heavy dependence on voice assistants → unreliable in noisy rooms.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Limited customization — routines don’t adapt to user habits.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Internet-dependent → automations fail in low-network or offline conditions.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behavior learning → systems cannot predict or automate based on user routines.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Very few support gesture control, and those that do need expensive sensors.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Privacy concerns due to cloud-based data and microphones.</a:t>
            </a:r>
          </a:p>
        </p:txBody>
      </p:sp>
      <p:pic>
        <p:nvPicPr>
          <p:cNvPr id="1028" name="Picture 4" descr="A person holding a smart phone in front of a couch">
            <a:extLst>
              <a:ext uri="{FF2B5EF4-FFF2-40B4-BE49-F238E27FC236}">
                <a16:creationId xmlns:a16="http://schemas.microsoft.com/office/drawing/2014/main" id="{8E15225F-9725-36EF-0977-61E55BFC8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80062"/>
            <a:ext cx="5664180" cy="344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69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857CFB6-DFC4-4E3B-9016-8CCC62810E40}"/>
              </a:ext>
            </a:extLst>
          </p:cNvPr>
          <p:cNvCxnSpPr/>
          <p:nvPr/>
        </p:nvCxnSpPr>
        <p:spPr>
          <a:xfrm>
            <a:off x="0" y="109590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062211-A205-4212-9825-141867BF9972}"/>
              </a:ext>
            </a:extLst>
          </p:cNvPr>
          <p:cNvCxnSpPr/>
          <p:nvPr/>
        </p:nvCxnSpPr>
        <p:spPr>
          <a:xfrm>
            <a:off x="0" y="6732331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77;p3">
            <a:extLst>
              <a:ext uri="{FF2B5EF4-FFF2-40B4-BE49-F238E27FC236}">
                <a16:creationId xmlns:a16="http://schemas.microsoft.com/office/drawing/2014/main" id="{BA78C4F2-1DC8-4A16-A157-BF0E2C106CC0}"/>
              </a:ext>
            </a:extLst>
          </p:cNvPr>
          <p:cNvSpPr/>
          <p:nvPr/>
        </p:nvSpPr>
        <p:spPr>
          <a:xfrm>
            <a:off x="0" y="201830"/>
            <a:ext cx="12192000" cy="490727"/>
          </a:xfrm>
          <a:custGeom>
            <a:avLst/>
            <a:gdLst/>
            <a:ahLst/>
            <a:cxnLst/>
            <a:rect l="l" t="t" r="r" b="b"/>
            <a:pathLst>
              <a:path w="12192000" h="643255" extrusionOk="0">
                <a:moveTo>
                  <a:pt x="12192000" y="0"/>
                </a:moveTo>
                <a:lnTo>
                  <a:pt x="0" y="0"/>
                </a:lnTo>
                <a:lnTo>
                  <a:pt x="0" y="643127"/>
                </a:lnTo>
                <a:lnTo>
                  <a:pt x="12192000" y="6431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8;p3">
            <a:extLst>
              <a:ext uri="{FF2B5EF4-FFF2-40B4-BE49-F238E27FC236}">
                <a16:creationId xmlns:a16="http://schemas.microsoft.com/office/drawing/2014/main" id="{B9B421C2-22CC-48E8-AE80-873EB4B0D5B7}"/>
              </a:ext>
            </a:extLst>
          </p:cNvPr>
          <p:cNvSpPr txBox="1">
            <a:spLocks/>
          </p:cNvSpPr>
          <p:nvPr/>
        </p:nvSpPr>
        <p:spPr>
          <a:xfrm>
            <a:off x="332638" y="201830"/>
            <a:ext cx="8735162" cy="44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Objective:</a:t>
            </a:r>
            <a:endParaRPr lang="en-US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E17069-248B-D050-0EC0-DF2F7CD2CE4B}"/>
              </a:ext>
            </a:extLst>
          </p:cNvPr>
          <p:cNvSpPr/>
          <p:nvPr/>
        </p:nvSpPr>
        <p:spPr>
          <a:xfrm>
            <a:off x="398442" y="886438"/>
            <a:ext cx="5368943" cy="5447169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EEFEAB-4929-75E7-DF6A-29C06CDF80A6}"/>
              </a:ext>
            </a:extLst>
          </p:cNvPr>
          <p:cNvSpPr txBox="1"/>
          <p:nvPr/>
        </p:nvSpPr>
        <p:spPr>
          <a:xfrm>
            <a:off x="478663" y="1894200"/>
            <a:ext cx="5208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develop an intelligent smart-room automation system that works even without constant internet connectivity.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enable gesture-based control using Python, OpenCV, and </a:t>
            </a:r>
            <a:r>
              <a:rPr lang="en-US" dirty="0" err="1"/>
              <a:t>Mediapipe</a:t>
            </a:r>
            <a:r>
              <a:rPr lang="en-US" dirty="0"/>
              <a:t> for seamless hands-free interaction.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automate daily tasks through a behavior-learning engine that identifies user habits and triggers actions automatically.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provide real-time IoT device control through ESP32 and relay modules using local Wi-Fi communication.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demonstrate a low-cost, scalable, and expandable smart-home solution suitable for rooms, hostels, and small living spaces.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88C88-8182-6C54-1CC8-0E77BA901235}"/>
              </a:ext>
            </a:extLst>
          </p:cNvPr>
          <p:cNvSpPr txBox="1"/>
          <p:nvPr/>
        </p:nvSpPr>
        <p:spPr>
          <a:xfrm>
            <a:off x="799657" y="1226167"/>
            <a:ext cx="4566513" cy="475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Main Objectives of Roommate AI: </a:t>
            </a:r>
            <a:r>
              <a:rPr lang="en-IN" sz="2400" b="1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ED624B-C521-A999-7593-C26FB63CA02F}"/>
              </a:ext>
            </a:extLst>
          </p:cNvPr>
          <p:cNvSpPr txBox="1"/>
          <p:nvPr/>
        </p:nvSpPr>
        <p:spPr>
          <a:xfrm>
            <a:off x="6578082" y="1147665"/>
            <a:ext cx="500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BEAC12-D871-C017-52A6-982D4E513E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34"/>
          <a:stretch>
            <a:fillRect/>
          </a:stretch>
        </p:blipFill>
        <p:spPr bwMode="auto">
          <a:xfrm>
            <a:off x="6843547" y="886438"/>
            <a:ext cx="4448506" cy="544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77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857CFB6-DFC4-4E3B-9016-8CCC62810E40}"/>
              </a:ext>
            </a:extLst>
          </p:cNvPr>
          <p:cNvCxnSpPr/>
          <p:nvPr/>
        </p:nvCxnSpPr>
        <p:spPr>
          <a:xfrm>
            <a:off x="0" y="109590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062211-A205-4212-9825-141867BF9972}"/>
              </a:ext>
            </a:extLst>
          </p:cNvPr>
          <p:cNvCxnSpPr/>
          <p:nvPr/>
        </p:nvCxnSpPr>
        <p:spPr>
          <a:xfrm>
            <a:off x="0" y="6732331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77;p3">
            <a:extLst>
              <a:ext uri="{FF2B5EF4-FFF2-40B4-BE49-F238E27FC236}">
                <a16:creationId xmlns:a16="http://schemas.microsoft.com/office/drawing/2014/main" id="{BA78C4F2-1DC8-4A16-A157-BF0E2C106CC0}"/>
              </a:ext>
            </a:extLst>
          </p:cNvPr>
          <p:cNvSpPr/>
          <p:nvPr/>
        </p:nvSpPr>
        <p:spPr>
          <a:xfrm>
            <a:off x="0" y="201830"/>
            <a:ext cx="12192000" cy="490727"/>
          </a:xfrm>
          <a:custGeom>
            <a:avLst/>
            <a:gdLst/>
            <a:ahLst/>
            <a:cxnLst/>
            <a:rect l="l" t="t" r="r" b="b"/>
            <a:pathLst>
              <a:path w="12192000" h="643255" extrusionOk="0">
                <a:moveTo>
                  <a:pt x="12192000" y="0"/>
                </a:moveTo>
                <a:lnTo>
                  <a:pt x="0" y="0"/>
                </a:lnTo>
                <a:lnTo>
                  <a:pt x="0" y="643127"/>
                </a:lnTo>
                <a:lnTo>
                  <a:pt x="12192000" y="6431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8;p3">
            <a:extLst>
              <a:ext uri="{FF2B5EF4-FFF2-40B4-BE49-F238E27FC236}">
                <a16:creationId xmlns:a16="http://schemas.microsoft.com/office/drawing/2014/main" id="{B9B421C2-22CC-48E8-AE80-873EB4B0D5B7}"/>
              </a:ext>
            </a:extLst>
          </p:cNvPr>
          <p:cNvSpPr txBox="1">
            <a:spLocks/>
          </p:cNvSpPr>
          <p:nvPr/>
        </p:nvSpPr>
        <p:spPr>
          <a:xfrm>
            <a:off x="332638" y="201830"/>
            <a:ext cx="8735162" cy="44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it works:</a:t>
            </a:r>
            <a:endParaRPr lang="en-US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167337-7361-5642-14D7-FB4BEC9B321F}"/>
              </a:ext>
            </a:extLst>
          </p:cNvPr>
          <p:cNvSpPr/>
          <p:nvPr/>
        </p:nvSpPr>
        <p:spPr>
          <a:xfrm>
            <a:off x="332640" y="1135566"/>
            <a:ext cx="6973596" cy="5158803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71A09-E37C-22CE-6092-93E7E8D1D342}"/>
              </a:ext>
            </a:extLst>
          </p:cNvPr>
          <p:cNvSpPr txBox="1"/>
          <p:nvPr/>
        </p:nvSpPr>
        <p:spPr>
          <a:xfrm>
            <a:off x="519250" y="1434904"/>
            <a:ext cx="678698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How It Works:</a:t>
            </a:r>
          </a:p>
          <a:p>
            <a:endParaRPr lang="en-I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Gesture Detection → Laptop camera detects hand gesture using OpenCV + </a:t>
            </a:r>
            <a:r>
              <a:rPr lang="en-IN" dirty="0" err="1"/>
              <a:t>Mediapipe</a:t>
            </a:r>
            <a:r>
              <a:rPr lang="en-I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Processing Unit (Python Script) → Classifies gesture and maps it to a specific command.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IoT Node (ESP32 + Wi-Fi) → Receives the command through local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Relay Module → Controls the connected room appliances (light, fan,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Behavior</a:t>
            </a:r>
            <a:r>
              <a:rPr lang="en-IN" dirty="0"/>
              <a:t> Learning Engine → Logs repeated actions and learns user habits for future automation.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Dashboard/Console → Shows real-time device status and automation activity.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65C60D-C099-017D-65AB-A1926C405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2"/>
          <a:stretch>
            <a:fillRect/>
          </a:stretch>
        </p:blipFill>
        <p:spPr bwMode="auto">
          <a:xfrm>
            <a:off x="7492845" y="1024085"/>
            <a:ext cx="4620467" cy="537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989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2180-1D17-9082-6F31-9F612899F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8CB9B37-D093-7DE5-E160-E1A3245D3629}"/>
              </a:ext>
            </a:extLst>
          </p:cNvPr>
          <p:cNvCxnSpPr/>
          <p:nvPr/>
        </p:nvCxnSpPr>
        <p:spPr>
          <a:xfrm>
            <a:off x="0" y="109590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3A672E-18E8-81DD-537F-48AB40B8706B}"/>
              </a:ext>
            </a:extLst>
          </p:cNvPr>
          <p:cNvCxnSpPr/>
          <p:nvPr/>
        </p:nvCxnSpPr>
        <p:spPr>
          <a:xfrm>
            <a:off x="0" y="6732331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77;p3">
            <a:extLst>
              <a:ext uri="{FF2B5EF4-FFF2-40B4-BE49-F238E27FC236}">
                <a16:creationId xmlns:a16="http://schemas.microsoft.com/office/drawing/2014/main" id="{03E3EFAF-42C4-8D02-B338-6401B2BB207B}"/>
              </a:ext>
            </a:extLst>
          </p:cNvPr>
          <p:cNvSpPr/>
          <p:nvPr/>
        </p:nvSpPr>
        <p:spPr>
          <a:xfrm>
            <a:off x="0" y="201830"/>
            <a:ext cx="12192000" cy="490727"/>
          </a:xfrm>
          <a:custGeom>
            <a:avLst/>
            <a:gdLst/>
            <a:ahLst/>
            <a:cxnLst/>
            <a:rect l="l" t="t" r="r" b="b"/>
            <a:pathLst>
              <a:path w="12192000" h="643255" extrusionOk="0">
                <a:moveTo>
                  <a:pt x="12192000" y="0"/>
                </a:moveTo>
                <a:lnTo>
                  <a:pt x="0" y="0"/>
                </a:lnTo>
                <a:lnTo>
                  <a:pt x="0" y="643127"/>
                </a:lnTo>
                <a:lnTo>
                  <a:pt x="12192000" y="6431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8;p3">
            <a:extLst>
              <a:ext uri="{FF2B5EF4-FFF2-40B4-BE49-F238E27FC236}">
                <a16:creationId xmlns:a16="http://schemas.microsoft.com/office/drawing/2014/main" id="{D5DED150-FB24-4A44-9A71-459BF2260A53}"/>
              </a:ext>
            </a:extLst>
          </p:cNvPr>
          <p:cNvSpPr txBox="1">
            <a:spLocks/>
          </p:cNvSpPr>
          <p:nvPr/>
        </p:nvSpPr>
        <p:spPr>
          <a:xfrm>
            <a:off x="332638" y="201830"/>
            <a:ext cx="8735162" cy="44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of the System:</a:t>
            </a:r>
            <a:endParaRPr lang="en-US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16F570-5B30-E129-CA9A-F8646E6E20C0}"/>
              </a:ext>
            </a:extLst>
          </p:cNvPr>
          <p:cNvSpPr/>
          <p:nvPr/>
        </p:nvSpPr>
        <p:spPr>
          <a:xfrm>
            <a:off x="332638" y="1202579"/>
            <a:ext cx="6935910" cy="4852952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68206-BEA3-4297-DF0C-C086413EED68}"/>
              </a:ext>
            </a:extLst>
          </p:cNvPr>
          <p:cNvSpPr txBox="1"/>
          <p:nvPr/>
        </p:nvSpPr>
        <p:spPr>
          <a:xfrm>
            <a:off x="1060426" y="5026431"/>
            <a:ext cx="3976076" cy="5237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E406EF3-0927-67FE-4DC7-A62F5B469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066" y="1942338"/>
            <a:ext cx="6454406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Laptop Camera → Detects hand gestures in real time using OpenCV and </a:t>
            </a:r>
            <a:r>
              <a:rPr lang="en-US" dirty="0" err="1"/>
              <a:t>Mediapipe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Processing Module → Interprets the gesture and converts it into a device command.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ESP32 (IoT Controller) → Receives the command over local Wi-Fi and triggers the connected relay.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Relay Module → Switches room appliances ON/OFF based on received instructions.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Behavior Learning Module → Observes repeated user actions and automatically creates smart 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Internet is Available → System can sync logs, send notifications, or expand automation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Dashboard/Console → User can view device status, gesture logs, and enabled automation rules.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AA28FA-C2E8-B3A5-3CED-6A971CDB63E1}"/>
              </a:ext>
            </a:extLst>
          </p:cNvPr>
          <p:cNvSpPr txBox="1"/>
          <p:nvPr/>
        </p:nvSpPr>
        <p:spPr>
          <a:xfrm>
            <a:off x="538065" y="1337443"/>
            <a:ext cx="6730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Working of Our Roommate AI: </a:t>
            </a:r>
            <a:endParaRPr lang="en-IN" sz="2400" b="1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2F080F7-9090-168D-FC1E-6D97FDAC5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0" t="8964" r="6360" b="9560"/>
          <a:stretch>
            <a:fillRect/>
          </a:stretch>
        </p:blipFill>
        <p:spPr bwMode="auto">
          <a:xfrm>
            <a:off x="7514832" y="1207189"/>
            <a:ext cx="4139102" cy="48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289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11810-FF80-F0F5-278A-E8AE9B03C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0D49CC6-2F29-1ECA-837B-DACC96B544F3}"/>
              </a:ext>
            </a:extLst>
          </p:cNvPr>
          <p:cNvCxnSpPr/>
          <p:nvPr/>
        </p:nvCxnSpPr>
        <p:spPr>
          <a:xfrm>
            <a:off x="0" y="109590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03F264-EC30-C6A3-AE43-7CFAF765EBBA}"/>
              </a:ext>
            </a:extLst>
          </p:cNvPr>
          <p:cNvCxnSpPr/>
          <p:nvPr/>
        </p:nvCxnSpPr>
        <p:spPr>
          <a:xfrm>
            <a:off x="0" y="6732331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77;p3">
            <a:extLst>
              <a:ext uri="{FF2B5EF4-FFF2-40B4-BE49-F238E27FC236}">
                <a16:creationId xmlns:a16="http://schemas.microsoft.com/office/drawing/2014/main" id="{CBA77F86-FA6D-A2AC-C866-1166B8258885}"/>
              </a:ext>
            </a:extLst>
          </p:cNvPr>
          <p:cNvSpPr/>
          <p:nvPr/>
        </p:nvSpPr>
        <p:spPr>
          <a:xfrm>
            <a:off x="0" y="201830"/>
            <a:ext cx="12192000" cy="490727"/>
          </a:xfrm>
          <a:custGeom>
            <a:avLst/>
            <a:gdLst/>
            <a:ahLst/>
            <a:cxnLst/>
            <a:rect l="l" t="t" r="r" b="b"/>
            <a:pathLst>
              <a:path w="12192000" h="643255" extrusionOk="0">
                <a:moveTo>
                  <a:pt x="12192000" y="0"/>
                </a:moveTo>
                <a:lnTo>
                  <a:pt x="0" y="0"/>
                </a:lnTo>
                <a:lnTo>
                  <a:pt x="0" y="643127"/>
                </a:lnTo>
                <a:lnTo>
                  <a:pt x="12192000" y="6431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8;p3">
            <a:extLst>
              <a:ext uri="{FF2B5EF4-FFF2-40B4-BE49-F238E27FC236}">
                <a16:creationId xmlns:a16="http://schemas.microsoft.com/office/drawing/2014/main" id="{BBA5DE7F-3276-FDB3-BF34-CF22CAE7202F}"/>
              </a:ext>
            </a:extLst>
          </p:cNvPr>
          <p:cNvSpPr txBox="1">
            <a:spLocks/>
          </p:cNvSpPr>
          <p:nvPr/>
        </p:nvSpPr>
        <p:spPr>
          <a:xfrm>
            <a:off x="332638" y="201830"/>
            <a:ext cx="8735162" cy="44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of the System :</a:t>
            </a:r>
            <a:endParaRPr lang="en-US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20C952-56D0-6F6D-65A9-EB3E9A231269}"/>
              </a:ext>
            </a:extLst>
          </p:cNvPr>
          <p:cNvSpPr/>
          <p:nvPr/>
        </p:nvSpPr>
        <p:spPr>
          <a:xfrm>
            <a:off x="3359020" y="1782147"/>
            <a:ext cx="335902" cy="214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472F6F-1045-D9DE-A6B6-46574E4AE169}"/>
              </a:ext>
            </a:extLst>
          </p:cNvPr>
          <p:cNvSpPr/>
          <p:nvPr/>
        </p:nvSpPr>
        <p:spPr>
          <a:xfrm>
            <a:off x="3359020" y="3605142"/>
            <a:ext cx="494523" cy="214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8E1422-D13D-F31F-AC90-336A4D8C7D3F}"/>
              </a:ext>
            </a:extLst>
          </p:cNvPr>
          <p:cNvSpPr/>
          <p:nvPr/>
        </p:nvSpPr>
        <p:spPr>
          <a:xfrm>
            <a:off x="2864497" y="5262467"/>
            <a:ext cx="494523" cy="272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D718A7-0645-6BC2-E919-90D04FA6C2BB}"/>
              </a:ext>
            </a:extLst>
          </p:cNvPr>
          <p:cNvSpPr/>
          <p:nvPr/>
        </p:nvSpPr>
        <p:spPr>
          <a:xfrm>
            <a:off x="3032448" y="5974125"/>
            <a:ext cx="494523" cy="214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583546B-7255-30FB-3C81-5573AAD87387}"/>
              </a:ext>
            </a:extLst>
          </p:cNvPr>
          <p:cNvSpPr/>
          <p:nvPr/>
        </p:nvSpPr>
        <p:spPr>
          <a:xfrm>
            <a:off x="385146" y="1049058"/>
            <a:ext cx="5763362" cy="5442477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IN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9A511C1-0F59-42C3-AACF-F8BB7C0D8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82" y="1988700"/>
            <a:ext cx="560301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Real-Time Gesture Control → Instantly performs actions based on detected hand gestures.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Behaviour Learning → Automatically identifies user habits and triggers routine 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Offline Functionality → Works on local Wi-Fi without needing continuous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IoT Device Control → ESP32 + Relay enables switching appliances with high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LCD Display Feedback → Shows live gestures, device status, and automation messages.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Low-Cost Implementation → Uses affordable components suitable for student/room setups.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Scalable System → New gestures, devices, and sensors can be added easily.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E8841-ED76-415E-B2AC-5716D7CFCEAD}"/>
              </a:ext>
            </a:extLst>
          </p:cNvPr>
          <p:cNvSpPr txBox="1"/>
          <p:nvPr/>
        </p:nvSpPr>
        <p:spPr>
          <a:xfrm>
            <a:off x="492982" y="1194145"/>
            <a:ext cx="560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Key Features of Our Roommate AI :</a:t>
            </a:r>
            <a:endParaRPr lang="en-IN" sz="2400" b="1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E6391B1B-9248-990A-E799-D74EA6454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5650" r="3518" b="10036"/>
          <a:stretch>
            <a:fillRect/>
          </a:stretch>
        </p:blipFill>
        <p:spPr bwMode="auto">
          <a:xfrm>
            <a:off x="6332894" y="1067808"/>
            <a:ext cx="5581200" cy="536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067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2B469-5138-11DA-4A0D-07F44A43F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A7759E3-6FB5-1D87-8D75-2E9D41E3CF80}"/>
              </a:ext>
            </a:extLst>
          </p:cNvPr>
          <p:cNvCxnSpPr/>
          <p:nvPr/>
        </p:nvCxnSpPr>
        <p:spPr>
          <a:xfrm>
            <a:off x="0" y="109590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08A9924-6F14-85C5-901C-39BD679EF4AD}"/>
              </a:ext>
            </a:extLst>
          </p:cNvPr>
          <p:cNvCxnSpPr/>
          <p:nvPr/>
        </p:nvCxnSpPr>
        <p:spPr>
          <a:xfrm>
            <a:off x="0" y="6732331"/>
            <a:ext cx="12192000" cy="0"/>
          </a:xfrm>
          <a:prstGeom prst="line">
            <a:avLst/>
          </a:prstGeom>
          <a:ln w="12700">
            <a:solidFill>
              <a:srgbClr val="1F4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77;p3">
            <a:extLst>
              <a:ext uri="{FF2B5EF4-FFF2-40B4-BE49-F238E27FC236}">
                <a16:creationId xmlns:a16="http://schemas.microsoft.com/office/drawing/2014/main" id="{6645E3F7-3464-F383-DC85-E4B869A36DED}"/>
              </a:ext>
            </a:extLst>
          </p:cNvPr>
          <p:cNvSpPr/>
          <p:nvPr/>
        </p:nvSpPr>
        <p:spPr>
          <a:xfrm>
            <a:off x="0" y="201830"/>
            <a:ext cx="12192000" cy="490727"/>
          </a:xfrm>
          <a:custGeom>
            <a:avLst/>
            <a:gdLst/>
            <a:ahLst/>
            <a:cxnLst/>
            <a:rect l="l" t="t" r="r" b="b"/>
            <a:pathLst>
              <a:path w="12192000" h="643255" extrusionOk="0">
                <a:moveTo>
                  <a:pt x="12192000" y="0"/>
                </a:moveTo>
                <a:lnTo>
                  <a:pt x="0" y="0"/>
                </a:lnTo>
                <a:lnTo>
                  <a:pt x="0" y="643127"/>
                </a:lnTo>
                <a:lnTo>
                  <a:pt x="12192000" y="6431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8;p3">
            <a:extLst>
              <a:ext uri="{FF2B5EF4-FFF2-40B4-BE49-F238E27FC236}">
                <a16:creationId xmlns:a16="http://schemas.microsoft.com/office/drawing/2014/main" id="{02FEC2B0-E779-F7BA-35CB-308AF63DF103}"/>
              </a:ext>
            </a:extLst>
          </p:cNvPr>
          <p:cNvSpPr txBox="1">
            <a:spLocks/>
          </p:cNvSpPr>
          <p:nvPr/>
        </p:nvSpPr>
        <p:spPr>
          <a:xfrm>
            <a:off x="332638" y="201830"/>
            <a:ext cx="8735162" cy="44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Architecture: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2B5A0E-5394-8D05-A166-A7A1F3D50BF9}"/>
              </a:ext>
            </a:extLst>
          </p:cNvPr>
          <p:cNvSpPr/>
          <p:nvPr/>
        </p:nvSpPr>
        <p:spPr>
          <a:xfrm>
            <a:off x="658381" y="966044"/>
            <a:ext cx="5209746" cy="5492800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IN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6A8D71F-4B20-2B1F-FEEF-B18A7034C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675" y="1202189"/>
            <a:ext cx="4932861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Gesture Detection Unit:</a:t>
            </a:r>
            <a:br>
              <a:rPr lang="en-IN" dirty="0"/>
            </a:br>
            <a:r>
              <a:rPr lang="en-IN" dirty="0"/>
              <a:t>Laptop camera detects gestures using OpenCV + </a:t>
            </a:r>
            <a:r>
              <a:rPr lang="en-IN" dirty="0" err="1"/>
              <a:t>Mediapipe</a:t>
            </a:r>
            <a:r>
              <a:rPr lang="en-IN" dirty="0"/>
              <a:t>, and Python sends control commands to ESP32.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Room Controller (ESP32):</a:t>
            </a:r>
            <a:br>
              <a:rPr lang="en-IN" dirty="0"/>
            </a:br>
            <a:r>
              <a:rPr lang="en-IN" dirty="0"/>
              <a:t>Receives commands over local Wi-Fi, controls appliances via relay, and updates the LCD with system status.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LCD Display Module:</a:t>
            </a:r>
            <a:br>
              <a:rPr lang="en-IN" dirty="0"/>
            </a:br>
            <a:r>
              <a:rPr lang="en-IN" dirty="0"/>
              <a:t>Shows live gestures, device states, and automation messages.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Communication:</a:t>
            </a:r>
            <a:br>
              <a:rPr lang="en-IN" dirty="0"/>
            </a:br>
            <a:r>
              <a:rPr lang="en-IN" dirty="0"/>
              <a:t>Local Wi-Fi enables fast control; works fully offline, with optional cloud sync when internet is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Dashboard / Console:</a:t>
            </a:r>
            <a:br>
              <a:rPr lang="en-IN" dirty="0"/>
            </a:br>
            <a:r>
              <a:rPr lang="en-IN" dirty="0"/>
              <a:t>Shows device status, gestures, and automation logs, with manual control options.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09DF876-5E90-F3A6-8D77-44DF36E6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" t="7797" r="2190" b="5869"/>
          <a:stretch>
            <a:fillRect/>
          </a:stretch>
        </p:blipFill>
        <p:spPr bwMode="auto">
          <a:xfrm>
            <a:off x="6581031" y="966044"/>
            <a:ext cx="4751294" cy="5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65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962</Words>
  <Application>Microsoft Office PowerPoint</Application>
  <PresentationFormat>Widescreen</PresentationFormat>
  <Paragraphs>102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</dc:creator>
  <cp:lastModifiedBy>Aditya Chavda</cp:lastModifiedBy>
  <cp:revision>17</cp:revision>
  <dcterms:created xsi:type="dcterms:W3CDTF">2025-07-24T04:27:49Z</dcterms:created>
  <dcterms:modified xsi:type="dcterms:W3CDTF">2025-12-07T12:17:44Z</dcterms:modified>
</cp:coreProperties>
</file>